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76" r:id="rId3"/>
    <p:sldId id="368" r:id="rId4"/>
    <p:sldId id="277" r:id="rId5"/>
    <p:sldId id="278" r:id="rId6"/>
    <p:sldId id="256" r:id="rId7"/>
    <p:sldId id="258" r:id="rId8"/>
    <p:sldId id="262" r:id="rId9"/>
    <p:sldId id="342" r:id="rId10"/>
    <p:sldId id="279" r:id="rId11"/>
    <p:sldId id="259" r:id="rId12"/>
    <p:sldId id="260" r:id="rId13"/>
    <p:sldId id="283" r:id="rId14"/>
    <p:sldId id="281" r:id="rId15"/>
    <p:sldId id="282" r:id="rId16"/>
    <p:sldId id="301" r:id="rId17"/>
    <p:sldId id="318" r:id="rId18"/>
    <p:sldId id="320" r:id="rId19"/>
    <p:sldId id="321" r:id="rId20"/>
    <p:sldId id="323" r:id="rId22"/>
    <p:sldId id="322" r:id="rId23"/>
    <p:sldId id="346" r:id="rId24"/>
    <p:sldId id="347" r:id="rId25"/>
    <p:sldId id="348" r:id="rId26"/>
    <p:sldId id="349" r:id="rId27"/>
    <p:sldId id="317" r:id="rId28"/>
    <p:sldId id="300" r:id="rId29"/>
    <p:sldId id="343" r:id="rId30"/>
    <p:sldId id="353" r:id="rId31"/>
    <p:sldId id="344" r:id="rId32"/>
    <p:sldId id="355" r:id="rId33"/>
    <p:sldId id="345" r:id="rId34"/>
    <p:sldId id="356" r:id="rId35"/>
    <p:sldId id="357" r:id="rId36"/>
    <p:sldId id="358" r:id="rId37"/>
    <p:sldId id="359" r:id="rId38"/>
    <p:sldId id="360" r:id="rId39"/>
    <p:sldId id="361" r:id="rId40"/>
    <p:sldId id="350" r:id="rId41"/>
    <p:sldId id="351" r:id="rId42"/>
    <p:sldId id="352" r:id="rId43"/>
    <p:sldId id="354" r:id="rId44"/>
    <p:sldId id="362" r:id="rId45"/>
    <p:sldId id="363" r:id="rId46"/>
    <p:sldId id="364" r:id="rId47"/>
    <p:sldId id="365" r:id="rId48"/>
    <p:sldId id="366" r:id="rId49"/>
    <p:sldId id="367" r:id="rId50"/>
    <p:sldId id="269" r:id="rId51"/>
    <p:sldId id="280" r:id="rId52"/>
    <p:sldId id="261" r:id="rId53"/>
    <p:sldId id="263" r:id="rId54"/>
    <p:sldId id="264" r:id="rId55"/>
    <p:sldId id="265" r:id="rId56"/>
    <p:sldId id="266" r:id="rId57"/>
    <p:sldId id="267" r:id="rId58"/>
    <p:sldId id="268" r:id="rId59"/>
    <p:sldId id="270" r:id="rId60"/>
    <p:sldId id="271" r:id="rId61"/>
    <p:sldId id="27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v7labs.com/blog/neural-networks-activation-functions#what-is-a-neural-network-activation-function" TargetMode="External"/></Relationships>
</file>

<file path=ppt/slides/_rels/slide17.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hyperlink" Target="https://www.v7labs.com/blog/neural-networks-activation-functions#linear-activation-function"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hyperlink" Target="https://www.v7labs.com/blog/neural-networks-activation-functions#non-linear-activation-functions"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hyperlink" Target="https://www.v7labs.com/blog/neural-networks-activation-functions#sigmoid-logistic-activation-function"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customXml" Target="../ink/ink9.xml"/><Relationship Id="rId7" Type="http://schemas.openxmlformats.org/officeDocument/2006/relationships/image" Target="../media/image46.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45.png"/><Relationship Id="rId25" Type="http://schemas.openxmlformats.org/officeDocument/2006/relationships/slideLayout" Target="../slideLayouts/slideLayout7.xml"/><Relationship Id="rId24" Type="http://schemas.openxmlformats.org/officeDocument/2006/relationships/image" Target="../media/image55.png"/><Relationship Id="rId23" Type="http://schemas.openxmlformats.org/officeDocument/2006/relationships/image" Target="../media/image54.png"/><Relationship Id="rId22" Type="http://schemas.openxmlformats.org/officeDocument/2006/relationships/customXml" Target="../ink/ink16.xml"/><Relationship Id="rId21" Type="http://schemas.openxmlformats.org/officeDocument/2006/relationships/image" Target="../media/image53.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52.png"/><Relationship Id="rId18" Type="http://schemas.openxmlformats.org/officeDocument/2006/relationships/customXml" Target="../ink/ink14.xml"/><Relationship Id="rId17" Type="http://schemas.openxmlformats.org/officeDocument/2006/relationships/image" Target="../media/image51.png"/><Relationship Id="rId16" Type="http://schemas.openxmlformats.org/officeDocument/2006/relationships/customXml" Target="../ink/ink13.xml"/><Relationship Id="rId15" Type="http://schemas.openxmlformats.org/officeDocument/2006/relationships/image" Target="../media/image50.png"/><Relationship Id="rId14" Type="http://schemas.openxmlformats.org/officeDocument/2006/relationships/customXml" Target="../ink/ink12.xml"/><Relationship Id="rId13" Type="http://schemas.openxmlformats.org/officeDocument/2006/relationships/image" Target="../media/image49.png"/><Relationship Id="rId12" Type="http://schemas.openxmlformats.org/officeDocument/2006/relationships/customXml" Target="../ink/ink11.xml"/><Relationship Id="rId11" Type="http://schemas.openxmlformats.org/officeDocument/2006/relationships/image" Target="../media/image48.png"/><Relationship Id="rId10" Type="http://schemas.openxmlformats.org/officeDocument/2006/relationships/customXml" Target="../ink/ink10.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webp"/><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hyperlink" Target="https://www.youtube.com/watch?v=uVyeEuqCmF4"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p:cNvPicPr/>
          <p:nvPr/>
        </p:nvPicPr>
        <p:blipFill>
          <a:blip r:embed="rId1"/>
          <a:stretch>
            <a:fillRect/>
          </a:stretch>
        </p:blipFill>
        <p:spPr>
          <a:xfrm>
            <a:off x="-190500" y="-177800"/>
            <a:ext cx="12192000" cy="6832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692525"/>
          </a:xfrm>
          <a:prstGeom prst="rect">
            <a:avLst/>
          </a:prstGeom>
        </p:spPr>
        <p:txBody>
          <a:bodyPr wrap="square">
            <a:sp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476250" y="509905"/>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0" i="0">
                <a:solidFill>
                  <a:srgbClr val="292929"/>
                </a:solidFill>
                <a:latin typeface="Inter"/>
                <a:ea typeface="Inter"/>
              </a:rPr>
              <a:t> made of three core layers:</a:t>
            </a:r>
            <a:endParaRPr b="0"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8610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05000"/>
            <a:ext cx="6379210" cy="36315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sp>
        <p:nvSpPr>
          <p:cNvPr id="4" name="Text Box 3"/>
          <p:cNvSpPr txBox="1"/>
          <p:nvPr/>
        </p:nvSpPr>
        <p:spPr>
          <a:xfrm>
            <a:off x="596900" y="4303395"/>
            <a:ext cx="10706735" cy="337185"/>
          </a:xfrm>
          <a:prstGeom prst="rect">
            <a:avLst/>
          </a:prstGeom>
        </p:spPr>
        <p:txBody>
          <a:bodyPr wrap="square">
            <a:spAutoFit/>
          </a:bodyPr>
          <a:p>
            <a:pPr marL="0" indent="0">
              <a:spcAft>
                <a:spcPct val="60000"/>
              </a:spcAft>
            </a:pPr>
            <a:r>
              <a:rPr sz="1600" b="1" i="0">
                <a:solidFill>
                  <a:srgbClr val="FF0000"/>
                </a:solidFill>
                <a:effectLst>
                  <a:outerShdw blurRad="38100" dist="38100" dir="2700000" algn="tl">
                    <a:srgbClr val="000000">
                      <a:alpha val="43137"/>
                    </a:srgbClr>
                  </a:outerShdw>
                </a:effectLst>
                <a:latin typeface="Manrope"/>
                <a:ea typeface="Manrope"/>
              </a:rPr>
              <a:t>Why Neural Networks Need Activation Functions?</a:t>
            </a:r>
            <a:endParaRPr sz="1600" b="1" i="0">
              <a:solidFill>
                <a:srgbClr val="FF0000"/>
              </a:solidFill>
              <a:effectLst>
                <a:outerShdw blurRad="38100" dist="38100" dir="2700000" algn="tl">
                  <a:srgbClr val="000000">
                    <a:alpha val="43137"/>
                  </a:srgbClr>
                </a:outerShdw>
              </a:effectLst>
              <a:latin typeface="Manrope"/>
              <a:ea typeface="Manrop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3670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8934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impossible 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939598"/>
                </a:solidFill>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939598"/>
              </a:solidFill>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282829"/>
                </a:solidFill>
                <a:latin typeface="Calibri" panose="020F0502020204030204" charset="0"/>
                <a:ea typeface="-apple-system"/>
                <a:cs typeface="Calibri" panose="020F0502020204030204" charset="0"/>
                <a:sym typeface="+mn-ea"/>
              </a:rPr>
              <a:t>More mathematically,</a:t>
            </a:r>
            <a:endParaRPr sz="2000" b="1"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8297" b="1980"/>
          <a:stretch>
            <a:fillRect/>
          </a:stretch>
        </p:blipFill>
        <p:spPr>
          <a:xfrm>
            <a:off x="675005" y="307340"/>
            <a:ext cx="10526395" cy="64604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2975292"/>
            <a:ext cx="5080000" cy="1814830"/>
          </a:xfrm>
          <a:prstGeom prst="rect">
            <a:avLst/>
          </a:prstGeom>
        </p:spPr>
        <p:txBody>
          <a:bodyPr>
            <a:spAutoFit/>
          </a:bodyPr>
          <a:p>
            <a:r>
              <a:rPr sz="1600" b="0" i="0">
                <a:latin typeface="Arial" panose="020B0604020202020204" pitchFamily="34" charset="0"/>
                <a:ea typeface="var(--framer-blockquote-font-family"/>
                <a:cs typeface="Arial" panose="020B0604020202020204" pitchFamily="34" charset="0"/>
              </a:rPr>
              <a:t>Here are some of the limitations of binary step function:</a:t>
            </a:r>
            <a:endParaRPr sz="1600" b="0" i="0">
              <a:latin typeface="Arial" panose="020B0604020202020204" pitchFamily="34" charset="0"/>
              <a:ea typeface="var(--framer-blockquote-font-family"/>
              <a:cs typeface="Arial" panose="020B0604020202020204" pitchFamily="34" charset="0"/>
            </a:endParaRPr>
          </a:p>
          <a:p>
            <a:pPr marL="0"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gradient of the step function is zero, which causes a hindrance in the backpropagation process.</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4984115"/>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3304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7" name="Text Box 6"/>
          <p:cNvSpPr txBox="1"/>
          <p:nvPr/>
        </p:nvSpPr>
        <p:spPr>
          <a:xfrm>
            <a:off x="681355" y="2316480"/>
            <a:ext cx="6221730" cy="2896870"/>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However, a linear activation function has two major problems :</a:t>
            </a:r>
            <a:endParaRPr sz="1600" b="0" i="0">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13930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1600" b="1" i="0">
                <a:latin typeface="Calibri" panose="020F0502020204030204" charset="0"/>
                <a:ea typeface="var(--framer-blockquote-font-family"/>
                <a:cs typeface="Calibri" panose="020F0502020204030204" charset="0"/>
              </a:rPr>
              <a:t>Sigmoid / Logistic Activation Function</a:t>
            </a:r>
            <a:endParaRPr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Tanh Function (Hyperbolic </a:t>
            </a:r>
            <a:r>
              <a:rPr lang="en-US" altLang="en-US" sz="1600" b="1" i="0">
                <a:latin typeface="Calibri" panose="020F0502020204030204" charset="0"/>
                <a:ea typeface="var(--framer-blockquote-font-family"/>
                <a:cs typeface="Calibri" panose="020F0502020204030204" charset="0"/>
              </a:rPr>
              <a:t>Tangent)</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ReLU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Leaky ReLU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Parametric ReLU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Exponential Linear Units (ELUs)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Softmax Function</a:t>
            </a:r>
            <a:endParaRPr lang="en-US" altLang="en-US" sz="1600" b="1" i="0">
              <a:latin typeface="Calibri" panose="020F0502020204030204" charset="0"/>
              <a:ea typeface="var(--framer-blockquote-font-family"/>
              <a:cs typeface="Calibri" panose="020F0502020204030204" charset="0"/>
            </a:endParaRPr>
          </a:p>
          <a:p>
            <a:pPr marL="0" indent="0">
              <a:spcAft>
                <a:spcPct val="0"/>
              </a:spcAft>
            </a:pPr>
            <a:endParaRPr lang="en-US" altLang="en-US" sz="1600" b="1" i="0">
              <a:latin typeface="Calibri" panose="020F0502020204030204" charset="0"/>
              <a:ea typeface="var(--framer-blockquote-font-family"/>
              <a:cs typeface="Calibri" panose="020F0502020204030204" charset="0"/>
            </a:endParaRPr>
          </a:p>
          <a:p>
            <a:pPr marL="0" indent="0">
              <a:spcAft>
                <a:spcPct val="0"/>
              </a:spcAft>
            </a:pPr>
            <a:r>
              <a:rPr lang="en-US" altLang="en-US" sz="16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16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208915"/>
            <a:ext cx="9577705" cy="5509895"/>
          </a:xfrm>
          <a:prstGeom prst="rect">
            <a:avLst/>
          </a:prstGeom>
        </p:spPr>
      </p:pic>
      <p:pic>
        <p:nvPicPr>
          <p:cNvPr id="3" name="Picture 2"/>
          <p:cNvPicPr/>
          <p:nvPr/>
        </p:nvPicPr>
        <p:blipFill>
          <a:blip r:embed="rId2"/>
          <a:stretch>
            <a:fillRect/>
          </a:stretch>
        </p:blipFill>
        <p:spPr>
          <a:xfrm>
            <a:off x="8191500" y="4780280"/>
            <a:ext cx="4000500" cy="20777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4670" y="187960"/>
            <a:ext cx="6096000" cy="1568450"/>
          </a:xfrm>
          <a:prstGeom prst="rect">
            <a:avLst/>
          </a:prstGeom>
          <a:noFill/>
        </p:spPr>
        <p:txBody>
          <a:bodyPr wrap="square" rtlCol="0" anchor="t">
            <a:spAutoFit/>
          </a:bodyPr>
          <a:p>
            <a:pPr lvl="1" indent="0">
              <a:buFont typeface="Arial" panose="020B0604020202020204" pitchFamily="34" charset="0"/>
              <a:buNone/>
            </a:pPr>
            <a:r>
              <a:rPr lang="en-US" altLang="en-US" sz="2400" b="1">
                <a:effectLst>
                  <a:outerShdw blurRad="38100" dist="38100" dir="2700000" algn="tl">
                    <a:srgbClr val="000000">
                      <a:alpha val="43137"/>
                    </a:srgbClr>
                  </a:outerShdw>
                </a:effectLst>
                <a:sym typeface="+mn-ea"/>
              </a:rPr>
              <a:t>Types of Activation Functions</a:t>
            </a:r>
            <a:endParaRPr lang="en-US" altLang="en-US" sz="2400" b="1">
              <a:effectLst>
                <a:outerShdw blurRad="38100" dist="38100" dir="2700000" algn="tl">
                  <a:srgbClr val="000000">
                    <a:alpha val="43137"/>
                  </a:srgbClr>
                </a:outerShdw>
              </a:effectLst>
              <a:sym typeface="+mn-ea"/>
            </a:endParaRPr>
          </a:p>
          <a:p>
            <a:pPr marL="800100" lvl="1" indent="-342900">
              <a:buFont typeface="Arial" panose="020B0604020202020204" pitchFamily="34" charset="0"/>
              <a:buChar char="•"/>
            </a:pPr>
            <a:r>
              <a:rPr lang="en-US" altLang="en-US" sz="2400" b="1">
                <a:effectLst>
                  <a:outerShdw blurRad="38100" dist="38100" dir="2700000" algn="tl">
                    <a:srgbClr val="000000">
                      <a:alpha val="43137"/>
                    </a:srgbClr>
                  </a:outerShdw>
                </a:effectLst>
                <a:sym typeface="+mn-ea"/>
              </a:rPr>
              <a:t>Linear activation</a:t>
            </a:r>
            <a:endParaRPr lang="en-US" altLang="en-US" sz="2400" b="1">
              <a:effectLst>
                <a:outerShdw blurRad="38100" dist="38100" dir="2700000" algn="tl">
                  <a:srgbClr val="000000">
                    <a:alpha val="43137"/>
                  </a:srgbClr>
                </a:outerShdw>
              </a:effectLst>
              <a:sym typeface="+mn-ea"/>
            </a:endParaRPr>
          </a:p>
          <a:p>
            <a:pPr marL="800100" lvl="1" indent="-342900">
              <a:buFont typeface="Arial" panose="020B0604020202020204" pitchFamily="34" charset="0"/>
              <a:buChar char="•"/>
            </a:pPr>
            <a:r>
              <a:rPr lang="en-US" altLang="en-US" sz="2400" b="1">
                <a:effectLst>
                  <a:outerShdw blurRad="38100" dist="38100" dir="2700000" algn="tl">
                    <a:srgbClr val="000000">
                      <a:alpha val="43137"/>
                    </a:srgbClr>
                  </a:outerShdw>
                </a:effectLst>
                <a:sym typeface="+mn-ea"/>
              </a:rPr>
              <a:t>Non Linear Activations</a:t>
            </a:r>
            <a:endParaRPr lang="en-US" altLang="en-US" sz="2400" b="1">
              <a:effectLst>
                <a:outerShdw blurRad="38100" dist="38100" dir="2700000" algn="tl">
                  <a:srgbClr val="000000">
                    <a:alpha val="43137"/>
                  </a:srgbClr>
                </a:outerShdw>
              </a:effectLst>
              <a:sym typeface="+mn-ea"/>
            </a:endParaRPr>
          </a:p>
          <a:p>
            <a:pPr lvl="1" indent="457200">
              <a:buFont typeface="Arial" panose="020B0604020202020204" pitchFamily="34" charset="0"/>
              <a:buNone/>
            </a:pPr>
            <a:endParaRPr lang="en-US" altLang="en-US" sz="2400" b="1">
              <a:effectLst>
                <a:outerShdw blurRad="38100" dist="38100" dir="2700000" algn="tl">
                  <a:srgbClr val="000000">
                    <a:alpha val="43137"/>
                  </a:srgbClr>
                </a:outerShdw>
              </a:effectLst>
              <a:sym typeface="+mn-ea"/>
            </a:endParaRPr>
          </a:p>
        </p:txBody>
      </p:sp>
      <p:sp>
        <p:nvSpPr>
          <p:cNvPr id="4" name="Text Box 3"/>
          <p:cNvSpPr txBox="1"/>
          <p:nvPr/>
        </p:nvSpPr>
        <p:spPr>
          <a:xfrm>
            <a:off x="534670" y="1678623"/>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534670" y="2329815"/>
            <a:ext cx="5770245" cy="4246245"/>
          </a:xfrm>
          <a:prstGeom prst="rect">
            <a:avLst/>
          </a:prstGeom>
        </p:spPr>
        <p:txBody>
          <a:bodyPr wrap="square">
            <a:sp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2270" y="167005"/>
            <a:ext cx="6096000"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1015365"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latin typeface="Arial" panose="020B0604020202020204" pitchFamily="34" charset="0"/>
                <a:ea typeface="var(--framer-blockquote-font-family"/>
                <a:cs typeface="Arial" panose="020B0604020202020204" pitchFamily="34" charset="0"/>
                <a:sym typeface="+mn-ea"/>
                <a:hlinkClick r:id="rId1"/>
              </a:rPr>
              <a:t>1. </a:t>
            </a:r>
            <a:r>
              <a:rPr sz="2000" b="1">
                <a:latin typeface="Arial" panose="020B0604020202020204" pitchFamily="34" charset="0"/>
                <a:ea typeface="var(--framer-blockquote-font-family"/>
                <a:cs typeface="Arial" panose="020B0604020202020204" pitchFamily="34" charset="0"/>
                <a:sym typeface="+mn-ea"/>
                <a:hlinkClick r:id="rId1"/>
              </a:rPr>
              <a:t>Sigmoid / Logistic Activation Function</a:t>
            </a:r>
            <a:endParaRPr sz="2000" b="1">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28956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545465" y="854710"/>
            <a:ext cx="10191750" cy="2100580"/>
          </a:xfrm>
          <a:prstGeom prst="rect">
            <a:avLst/>
          </a:prstGeom>
        </p:spPr>
        <p:txBody>
          <a:bodyPr wrap="square">
            <a:noAutofit/>
          </a:bodyPr>
          <a:p>
            <a:pPr marL="0" indent="0" algn="just">
              <a:lnSpc>
                <a:spcPct val="150000"/>
              </a:lnSpc>
            </a:pPr>
            <a:r>
              <a:rPr b="0" i="0">
                <a:solidFill>
                  <a:srgbClr val="05192D"/>
                </a:solidFill>
                <a:latin typeface="Arial" panose="020B0604020202020204" pitchFamily="34" charset="0"/>
                <a:ea typeface="Studio-Feixen-Sans"/>
                <a:cs typeface="Arial" panose="020B0604020202020204" pitchFamily="34" charset="0"/>
              </a:rPr>
              <a:t>As the input values become significantly positive or negative, the function saturates at 0 or 1, with an extremely flat slope. In these regions, the gradient is very close to zero. This results in very small changes in the weights during backpropagation, particularly for neurons in the earlier layers of deep networks, which makes learning painfully slow or even halts it. This is referred to as the vanishing gradient problem in neural networks.</a:t>
            </a:r>
            <a:endParaRPr b="0" i="0">
              <a:solidFill>
                <a:srgbClr val="05192D"/>
              </a:solidFill>
              <a:latin typeface="Arial" panose="020B0604020202020204" pitchFamily="34" charset="0"/>
              <a:ea typeface="Studio-Feixen-Sans"/>
              <a:cs typeface="Arial" panose="020B0604020202020204" pitchFamily="34" charset="0"/>
            </a:endParaRPr>
          </a:p>
        </p:txBody>
      </p:sp>
      <p:sp>
        <p:nvSpPr>
          <p:cNvPr id="4" name="Text Box 3"/>
          <p:cNvSpPr txBox="1"/>
          <p:nvPr/>
        </p:nvSpPr>
        <p:spPr>
          <a:xfrm>
            <a:off x="545465" y="2992755"/>
            <a:ext cx="10191750"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08280"/>
            <a:ext cx="4975225" cy="4064635"/>
          </a:xfrm>
          <a:prstGeom prst="rect">
            <a:avLst/>
          </a:prstGeom>
        </p:spPr>
      </p:pic>
      <p:sp>
        <p:nvSpPr>
          <p:cNvPr id="4" name="Text Box 3"/>
          <p:cNvSpPr txBox="1"/>
          <p:nvPr/>
        </p:nvSpPr>
        <p:spPr>
          <a:xfrm>
            <a:off x="200025" y="149161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This function faces certain problems.</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2.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Softmax activation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9607550"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41236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42868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15" name="Text Box 14"/>
          <p:cNvSpPr txBox="1"/>
          <p:nvPr/>
        </p:nvSpPr>
        <p:spPr>
          <a:xfrm>
            <a:off x="2948940" y="125730"/>
            <a:ext cx="6096000" cy="368300"/>
          </a:xfrm>
          <a:prstGeom prst="rect">
            <a:avLst/>
          </a:prstGeom>
          <a:noFill/>
        </p:spPr>
        <p:txBody>
          <a:bodyPr wrap="square" rtlCol="0" anchor="t">
            <a:spAutoFit/>
          </a:bodyPr>
          <a:p>
            <a:r>
              <a:rPr lang="en-US" altLang="en-US"/>
              <a:t>https://www.mathsisfun.com/gradient.html</a:t>
            </a:r>
            <a:endParaRPr lang="en-US"/>
          </a:p>
        </p:txBody>
      </p:sp>
      <p:sp>
        <p:nvSpPr>
          <p:cNvPr id="16" name="Text Box 15"/>
          <p:cNvSpPr txBox="1"/>
          <p:nvPr/>
        </p:nvSpPr>
        <p:spPr>
          <a:xfrm>
            <a:off x="7229475" y="0"/>
            <a:ext cx="5379085" cy="64516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192405"/>
            <a:ext cx="5643880" cy="6473825"/>
          </a:xfrm>
          <a:prstGeom prst="rect">
            <a:avLst/>
          </a:prstGeom>
        </p:spPr>
        <p:txBody>
          <a:bodyPr>
            <a:noAutofit/>
          </a:bodyPr>
          <a:p>
            <a:pPr marL="0" indent="0" algn="l" fontAlgn="base">
              <a:lnSpc>
                <a:spcPts val="1155"/>
              </a:lnSpc>
              <a:spcBef>
                <a:spcPct val="0"/>
              </a:spcBef>
              <a:spcAft>
                <a:spcPct val="0"/>
              </a:spcAft>
            </a:pPr>
            <a:r>
              <a:rPr sz="1400" b="1" i="0">
                <a:solidFill>
                  <a:srgbClr val="006699"/>
                </a:solidFill>
                <a:latin typeface="Arial" panose="020B0604020202020204" pitchFamily="34" charset="0"/>
                <a:ea typeface="Monaco"/>
                <a:cs typeface="Arial" panose="020B0604020202020204" pitchFamily="34" charset="0"/>
              </a:rPr>
              <a:t>import</a:t>
            </a:r>
            <a:r>
              <a:rPr sz="1400" b="0" i="0">
                <a:solidFill>
                  <a:srgbClr val="000000"/>
                </a:solidFill>
                <a:latin typeface="Arial" panose="020B0604020202020204" pitchFamily="34" charset="0"/>
                <a:ea typeface="Monaco"/>
                <a:cs typeface="Arial" panose="020B0604020202020204" pitchFamily="34" charset="0"/>
              </a:rPr>
              <a:t>numpy as np</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1" i="0">
                <a:solidFill>
                  <a:srgbClr val="006699"/>
                </a:solidFill>
                <a:latin typeface="Arial" panose="020B0604020202020204" pitchFamily="34" charset="0"/>
                <a:ea typeface="Monaco"/>
                <a:cs typeface="Arial" panose="020B0604020202020204" pitchFamily="34" charset="0"/>
              </a:rPr>
              <a:t>import</a:t>
            </a:r>
            <a:r>
              <a:rPr sz="1400" b="0" i="0">
                <a:solidFill>
                  <a:srgbClr val="000000"/>
                </a:solidFill>
                <a:latin typeface="Arial" panose="020B0604020202020204" pitchFamily="34" charset="0"/>
                <a:ea typeface="Monaco"/>
                <a:cs typeface="Arial" panose="020B0604020202020204" pitchFamily="34" charset="0"/>
              </a:rPr>
              <a:t>matplotlib.pyplot as plt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f </a:t>
            </a:r>
            <a:r>
              <a:rPr sz="1400" b="1" i="0">
                <a:solidFill>
                  <a:srgbClr val="006699"/>
                </a:solidFill>
                <a:latin typeface="Arial" panose="020B0604020202020204" pitchFamily="34" charset="0"/>
                <a:ea typeface="Monaco"/>
                <a:cs typeface="Arial" panose="020B0604020202020204" pitchFamily="34" charset="0"/>
              </a:rPr>
              <a:t>=lambda</a:t>
            </a:r>
            <a:r>
              <a:rPr sz="1400" b="0" i="0">
                <a:solidFill>
                  <a:srgbClr val="000000"/>
                </a:solidFill>
                <a:latin typeface="Arial" panose="020B0604020202020204" pitchFamily="34" charset="0"/>
                <a:ea typeface="Monaco"/>
                <a:cs typeface="Arial" panose="020B0604020202020204" pitchFamily="34" charset="0"/>
              </a:rPr>
              <a:t>x: x</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2</a:t>
            </a:r>
            <a:endParaRPr sz="1400" b="0" i="0">
              <a:solidFill>
                <a:srgbClr val="0099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f_prime </a:t>
            </a:r>
            <a:r>
              <a:rPr sz="1400" b="1" i="0">
                <a:solidFill>
                  <a:srgbClr val="006699"/>
                </a:solidFill>
                <a:latin typeface="Arial" panose="020B0604020202020204" pitchFamily="34" charset="0"/>
                <a:ea typeface="Monaco"/>
                <a:cs typeface="Arial" panose="020B0604020202020204" pitchFamily="34" charset="0"/>
              </a:rPr>
              <a:t>=lambda</a:t>
            </a:r>
            <a:r>
              <a:rPr sz="1400" b="0" i="0">
                <a:solidFill>
                  <a:srgbClr val="000000"/>
                </a:solidFill>
                <a:latin typeface="Arial" panose="020B0604020202020204" pitchFamily="34" charset="0"/>
                <a:ea typeface="Monaco"/>
                <a:cs typeface="Arial" panose="020B0604020202020204" pitchFamily="34" charset="0"/>
              </a:rPr>
              <a:t>x: </a:t>
            </a:r>
            <a:r>
              <a:rPr sz="1400" b="0" i="0">
                <a:solidFill>
                  <a:srgbClr val="009900"/>
                </a:solidFill>
                <a:latin typeface="Arial" panose="020B0604020202020204" pitchFamily="34" charset="0"/>
                <a:ea typeface="Monaco"/>
                <a:cs typeface="Arial" panose="020B0604020202020204" pitchFamily="34" charset="0"/>
              </a:rPr>
              <a:t>2</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Generating values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x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np.linspace(</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10</a:t>
            </a:r>
            <a:r>
              <a:rPr sz="1400" b="0" i="0">
                <a:solidFill>
                  <a:srgbClr val="000000"/>
                </a:solidFill>
                <a:latin typeface="Arial" panose="020B0604020202020204" pitchFamily="34" charset="0"/>
                <a:ea typeface="Monaco"/>
                <a:cs typeface="Arial" panose="020B0604020202020204" pitchFamily="34" charset="0"/>
              </a:rPr>
              <a:t>, </a:t>
            </a:r>
            <a:r>
              <a:rPr sz="1400" b="0" i="0">
                <a:solidFill>
                  <a:srgbClr val="009900"/>
                </a:solidFill>
                <a:latin typeface="Arial" panose="020B0604020202020204" pitchFamily="34" charset="0"/>
                <a:ea typeface="Monaco"/>
                <a:cs typeface="Arial" panose="020B0604020202020204" pitchFamily="34" charset="0"/>
              </a:rPr>
              <a:t>10</a:t>
            </a:r>
            <a:r>
              <a:rPr sz="1400" b="0" i="0">
                <a:solidFill>
                  <a:srgbClr val="000000"/>
                </a:solidFill>
                <a:latin typeface="Arial" panose="020B0604020202020204" pitchFamily="34" charset="0"/>
                <a:ea typeface="Monaco"/>
                <a:cs typeface="Arial" panose="020B0604020202020204" pitchFamily="34" charset="0"/>
              </a:rPr>
              <a:t>, </a:t>
            </a:r>
            <a:r>
              <a:rPr sz="1400" b="0" i="0">
                <a:solidFill>
                  <a:srgbClr val="009900"/>
                </a:solidFill>
                <a:latin typeface="Arial" panose="020B0604020202020204" pitchFamily="34" charset="0"/>
                <a:ea typeface="Monaco"/>
                <a:cs typeface="Arial" panose="020B0604020202020204" pitchFamily="34" charset="0"/>
              </a:rPr>
              <a:t>400</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y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f(x)</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Gradient descent settings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learning_rate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0.15</a:t>
            </a:r>
            <a:endParaRPr sz="1400" b="0" i="0">
              <a:solidFill>
                <a:srgbClr val="0099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x_start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9</a:t>
            </a:r>
            <a:r>
              <a:rPr sz="1400" b="0" i="0">
                <a:solidFill>
                  <a:srgbClr val="575757"/>
                </a:solidFill>
                <a:latin typeface="Arial" panose="020B0604020202020204" pitchFamily="34" charset="0"/>
                <a:ea typeface="Monaco"/>
                <a:cs typeface="Arial" panose="020B0604020202020204" pitchFamily="34" charset="0"/>
              </a:rPr>
              <a:t>  </a:t>
            </a:r>
            <a:r>
              <a:rPr sz="1400" b="0" i="0">
                <a:solidFill>
                  <a:srgbClr val="008200"/>
                </a:solidFill>
                <a:latin typeface="Arial" panose="020B0604020202020204" pitchFamily="34" charset="0"/>
                <a:ea typeface="Monaco"/>
                <a:cs typeface="Arial" panose="020B0604020202020204" pitchFamily="34" charset="0"/>
              </a:rPr>
              <a:t># Starting point</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steps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[x_start]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n_iterations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15</a:t>
            </a:r>
            <a:endParaRPr sz="1400" b="0" i="0">
              <a:solidFill>
                <a:srgbClr val="0099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Gradient Descent Iteration</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1" i="0">
                <a:solidFill>
                  <a:srgbClr val="006699"/>
                </a:solidFill>
                <a:latin typeface="Arial" panose="020B0604020202020204" pitchFamily="34" charset="0"/>
                <a:ea typeface="Monaco"/>
                <a:cs typeface="Arial" panose="020B0604020202020204" pitchFamily="34" charset="0"/>
              </a:rPr>
              <a:t>for</a:t>
            </a:r>
            <a:r>
              <a:rPr sz="1400" b="0" i="0">
                <a:solidFill>
                  <a:srgbClr val="000000"/>
                </a:solidFill>
                <a:latin typeface="Arial" panose="020B0604020202020204" pitchFamily="34" charset="0"/>
                <a:ea typeface="Monaco"/>
                <a:cs typeface="Arial" panose="020B0604020202020204" pitchFamily="34" charset="0"/>
              </a:rPr>
              <a:t>_ </a:t>
            </a:r>
            <a:r>
              <a:rPr sz="1400" b="1" i="0">
                <a:solidFill>
                  <a:srgbClr val="006699"/>
                </a:solidFill>
                <a:latin typeface="Arial" panose="020B0604020202020204" pitchFamily="34" charset="0"/>
                <a:ea typeface="Monaco"/>
                <a:cs typeface="Arial" panose="020B0604020202020204" pitchFamily="34" charset="0"/>
              </a:rPr>
              <a:t>in</a:t>
            </a:r>
            <a:r>
              <a:rPr sz="1400" b="0" i="0">
                <a:solidFill>
                  <a:srgbClr val="FF1493"/>
                </a:solidFill>
                <a:latin typeface="Arial" panose="020B0604020202020204" pitchFamily="34" charset="0"/>
                <a:ea typeface="Monaco"/>
                <a:cs typeface="Arial" panose="020B0604020202020204" pitchFamily="34" charset="0"/>
              </a:rPr>
              <a:t>range</a:t>
            </a:r>
            <a:r>
              <a:rPr sz="1400" b="0" i="0">
                <a:solidFill>
                  <a:srgbClr val="000000"/>
                </a:solidFill>
                <a:latin typeface="Arial" panose="020B0604020202020204" pitchFamily="34" charset="0"/>
                <a:ea typeface="Monaco"/>
                <a:cs typeface="Arial" panose="020B0604020202020204" pitchFamily="34" charset="0"/>
              </a:rPr>
              <a:t>(n_iterations):</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r>
              <a:rPr sz="1400" b="0" i="0">
                <a:solidFill>
                  <a:srgbClr val="000000"/>
                </a:solidFill>
                <a:latin typeface="Arial" panose="020B0604020202020204" pitchFamily="34" charset="0"/>
                <a:ea typeface="Monaco"/>
                <a:cs typeface="Arial" panose="020B0604020202020204" pitchFamily="34" charset="0"/>
              </a:rPr>
              <a:t>x_start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x_start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learning_rate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f_prime(x_start)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r>
              <a:rPr sz="1400" b="0" i="0">
                <a:solidFill>
                  <a:srgbClr val="000000"/>
                </a:solidFill>
                <a:latin typeface="Arial" panose="020B0604020202020204" pitchFamily="34" charset="0"/>
                <a:ea typeface="Monaco"/>
                <a:cs typeface="Arial" panose="020B0604020202020204" pitchFamily="34" charset="0"/>
              </a:rPr>
              <a:t>steps.append(x_start)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Plotting the function</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plt.figure(figsize</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10</a:t>
            </a:r>
            <a:r>
              <a:rPr sz="1400" b="0" i="0">
                <a:solidFill>
                  <a:srgbClr val="000000"/>
                </a:solidFill>
                <a:latin typeface="Arial" panose="020B0604020202020204" pitchFamily="34" charset="0"/>
                <a:ea typeface="Monaco"/>
                <a:cs typeface="Arial" panose="020B0604020202020204" pitchFamily="34" charset="0"/>
              </a:rPr>
              <a:t>, </a:t>
            </a:r>
            <a:r>
              <a:rPr sz="1400" b="0" i="0">
                <a:solidFill>
                  <a:srgbClr val="009900"/>
                </a:solidFill>
                <a:latin typeface="Arial" panose="020B0604020202020204" pitchFamily="34" charset="0"/>
                <a:ea typeface="Monaco"/>
                <a:cs typeface="Arial" panose="020B0604020202020204" pitchFamily="34" charset="0"/>
              </a:rPr>
              <a:t>6</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plt.plot(x, y, lw</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2</a:t>
            </a:r>
            <a:r>
              <a:rPr sz="1400" b="0" i="0">
                <a:solidFill>
                  <a:srgbClr val="000000"/>
                </a:solidFill>
                <a:latin typeface="Arial" panose="020B0604020202020204" pitchFamily="34" charset="0"/>
                <a:ea typeface="Monaco"/>
                <a:cs typeface="Arial" panose="020B0604020202020204" pitchFamily="34" charset="0"/>
              </a:rPr>
              <a:t>, label</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&amp;amp;quot;f(x)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x²&amp;amp;quot;)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Plotting the steps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plt.scatter(steps, f(np.array(steps)), color</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'red'</a:t>
            </a:r>
            <a:r>
              <a:rPr sz="1400" b="0" i="0">
                <a:solidFill>
                  <a:srgbClr val="000000"/>
                </a:solidFill>
                <a:latin typeface="Arial" panose="020B0604020202020204" pitchFamily="34" charset="0"/>
                <a:ea typeface="Monaco"/>
                <a:cs typeface="Arial" panose="020B0604020202020204" pitchFamily="34" charset="0"/>
              </a:rPr>
              <a:t>, s</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100</a:t>
            </a:r>
            <a:r>
              <a:rPr sz="1400" b="0" i="0">
                <a:solidFill>
                  <a:srgbClr val="000000"/>
                </a:solidFill>
                <a:latin typeface="Arial" panose="020B0604020202020204" pitchFamily="34" charset="0"/>
                <a:ea typeface="Monaco"/>
                <a:cs typeface="Arial" panose="020B0604020202020204" pitchFamily="34" charset="0"/>
              </a:rPr>
              <a:t>, label</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'Steps'</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plt.plot(steps, f(np.array(steps)), color</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'red'</a:t>
            </a:r>
            <a:r>
              <a:rPr sz="1400" b="0" i="0">
                <a:solidFill>
                  <a:srgbClr val="000000"/>
                </a:solidFill>
                <a:latin typeface="Arial" panose="020B0604020202020204" pitchFamily="34" charset="0"/>
                <a:ea typeface="Monaco"/>
                <a:cs typeface="Arial" panose="020B0604020202020204" pitchFamily="34" charset="0"/>
              </a:rPr>
              <a:t>, linestyle</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 lw</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1.5</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Annotations and labels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plt.title(</a:t>
            </a:r>
            <a:r>
              <a:rPr sz="1400" b="0" i="0">
                <a:solidFill>
                  <a:srgbClr val="0000FF"/>
                </a:solidFill>
                <a:latin typeface="Arial" panose="020B0604020202020204" pitchFamily="34" charset="0"/>
                <a:ea typeface="Monaco"/>
                <a:cs typeface="Arial" panose="020B0604020202020204" pitchFamily="34" charset="0"/>
              </a:rPr>
              <a:t>'Gradient Descent on f(x) = x²'</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plt.xlabel(</a:t>
            </a:r>
            <a:r>
              <a:rPr sz="1400" b="0" i="0">
                <a:solidFill>
                  <a:srgbClr val="0000FF"/>
                </a:solidFill>
                <a:latin typeface="Arial" panose="020B0604020202020204" pitchFamily="34" charset="0"/>
                <a:ea typeface="Monaco"/>
                <a:cs typeface="Arial" panose="020B0604020202020204" pitchFamily="34" charset="0"/>
              </a:rPr>
              <a:t>'x'</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plt.ylabel(</a:t>
            </a:r>
            <a:r>
              <a:rPr sz="1400" b="0" i="0">
                <a:solidFill>
                  <a:srgbClr val="0000FF"/>
                </a:solidFill>
                <a:latin typeface="Arial" panose="020B0604020202020204" pitchFamily="34" charset="0"/>
                <a:ea typeface="Monaco"/>
                <a:cs typeface="Arial" panose="020B0604020202020204" pitchFamily="34" charset="0"/>
              </a:rPr>
              <a:t>'f(x)'</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plt.legend()</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plt.grid(</a:t>
            </a:r>
            <a:r>
              <a:rPr sz="1400" b="0" i="0">
                <a:solidFill>
                  <a:srgbClr val="808080"/>
                </a:solidFill>
                <a:latin typeface="Arial" panose="020B0604020202020204" pitchFamily="34" charset="0"/>
                <a:ea typeface="Monaco"/>
                <a:cs typeface="Arial" panose="020B0604020202020204" pitchFamily="34" charset="0"/>
              </a:rPr>
              <a:t>True</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plt.show()</a:t>
            </a:r>
            <a:endParaRPr sz="1400" b="0" i="0">
              <a:solidFill>
                <a:srgbClr val="000000"/>
              </a:solidFill>
              <a:latin typeface="Arial" panose="020B0604020202020204" pitchFamily="34" charset="0"/>
              <a:ea typeface="Monaco"/>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249174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Future of AI</a:t>
            </a:r>
            <a:endParaRPr sz="2800" b="1">
              <a:solidFill>
                <a:srgbClr val="FF0000"/>
              </a:solidFill>
              <a:effectLst>
                <a:outerShdw blurRad="38100" dist="38100" dir="2700000" algn="tl">
                  <a:srgbClr val="000000">
                    <a:alpha val="43137"/>
                  </a:srgbClr>
                </a:outerShdw>
              </a:effectLst>
            </a:endParaRPr>
          </a:p>
          <a:p>
            <a:r>
              <a:rPr sz="1600"/>
              <a:t>The future of AI is expected to bring significant advancements and challenges:</a:t>
            </a:r>
            <a:endParaRPr sz="1600"/>
          </a:p>
          <a:p>
            <a:pPr>
              <a:buFont typeface="Arial" panose="020B0604020202020204"/>
              <a:buChar char="•"/>
            </a:pPr>
            <a:r>
              <a:rPr sz="1600"/>
              <a:t>AI-Augmented Creativity: More sophisticated generative models for content creation.</a:t>
            </a:r>
            <a:endParaRPr sz="1600"/>
          </a:p>
          <a:p>
            <a:pPr>
              <a:buFont typeface="Arial" panose="020B0604020202020204"/>
              <a:buChar char="•"/>
            </a:pPr>
            <a:r>
              <a:rPr sz="1600"/>
              <a:t>Explainable AI (XAI): Enhancing transparency and trust in AI decision-making.</a:t>
            </a:r>
            <a:endParaRPr sz="1600"/>
          </a:p>
          <a:p>
            <a:pPr>
              <a:buFont typeface="Arial" panose="020B0604020202020204"/>
              <a:buChar char="•"/>
            </a:pPr>
            <a:r>
              <a:rPr sz="1600"/>
              <a:t>Ethical AI Development: Addressing biases, privacy concerns, and responsible AI use.</a:t>
            </a:r>
            <a:endParaRPr sz="1600"/>
          </a:p>
          <a:p>
            <a:pPr>
              <a:buFont typeface="Arial" panose="020B0604020202020204"/>
              <a:buChar char="•"/>
            </a:pPr>
            <a:r>
              <a:rPr sz="1600"/>
              <a:t>AI in Edge Computing: Deployment of AI models on edge devices for real-time processing.</a:t>
            </a:r>
            <a:endParaRPr sz="1600"/>
          </a:p>
          <a:p>
            <a:pPr>
              <a:buFont typeface="Arial" panose="020B0604020202020204"/>
              <a:buChar char="•"/>
            </a:pPr>
            <a:r>
              <a:rPr sz="1600"/>
              <a:t>Superintelligence and AGI: Theoretical advancements toward artificial general intelligence (AGI) with human-like reasoning capabilities.</a:t>
            </a:r>
            <a:endParaRPr sz="1600"/>
          </a:p>
          <a:p>
            <a:r>
              <a:rPr sz="1600"/>
              <a:t>AI continues to evolve, driving innovation and transforming industries worldwide.</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7226300"/>
          </a:xfrm>
          <a:prstGeom prst="rect">
            <a:avLst/>
          </a:prstGeom>
          <a:noFill/>
        </p:spPr>
        <p:txBody>
          <a:bodyPr wrap="square" rtlCol="0" anchor="t">
            <a:sp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30062</Words>
  <Application>WPS Presentation</Application>
  <PresentationFormat>Widescreen</PresentationFormat>
  <Paragraphs>645</Paragraphs>
  <Slides>59</Slides>
  <Notes>0</Notes>
  <HiddenSlides>0</HiddenSlides>
  <MMClips>0</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59</vt:i4>
      </vt:variant>
    </vt:vector>
  </HeadingPairs>
  <TitlesOfParts>
    <vt:vector size="93" baseType="lpstr">
      <vt:lpstr>Arial</vt:lpstr>
      <vt:lpstr>SimSun</vt:lpstr>
      <vt:lpstr>Wingdings</vt:lpstr>
      <vt:lpstr>Arial</vt:lpstr>
      <vt:lpstr>Google Sans</vt:lpstr>
      <vt:lpstr>Segoe Print</vt:lpstr>
      <vt:lpstr>Tomorrow</vt:lpstr>
      <vt:lpstr>RctvjbXddlcgHrcvdjHelveticaNeueLTStd-BdCn</vt:lpstr>
      <vt:lpstr>QkdyncPgkddySjtfmrUtopiaStd</vt:lpstr>
      <vt:lpstr>CtdhkhGrqdxpFqrrvlUtopiaStd-Italic</vt:lpstr>
      <vt:lpstr>Calibri</vt:lpstr>
      <vt:lpstr>Rubik</vt:lpstr>
      <vt:lpstr>Calibri Light</vt:lpstr>
      <vt:lpstr>Microsoft YaHei</vt:lpstr>
      <vt:lpstr>Arial Unicode MS</vt:lpstr>
      <vt:lpstr>Manrope</vt:lpstr>
      <vt:lpstr>Inter</vt:lpstr>
      <vt:lpstr>Arial Black</vt:lpstr>
      <vt:lpstr>var(--framer-blockquote-font-family</vt:lpstr>
      <vt:lpstr>var(--framer-blockquote-font-family-bold</vt:lpstr>
      <vt:lpstr>-apple-system</vt:lpstr>
      <vt:lpstr>MJXc-TeX-math-I</vt:lpstr>
      <vt:lpstr>MJXc-TeX-main-R</vt:lpstr>
      <vt:lpstr>Nunito</vt:lpstr>
      <vt:lpstr>katex_main</vt:lpstr>
      <vt:lpstr>var(--font-secondary)</vt:lpstr>
      <vt:lpstr>Studio-Feixen-Sans</vt:lpstr>
      <vt:lpstr>source-serif-pro</vt:lpstr>
      <vt:lpstr>STK Bureau Sans Book</vt:lpstr>
      <vt:lpstr>var(--framer-blockquote-font-family-italic</vt:lpstr>
      <vt:lpstr>Georgia</vt:lpstr>
      <vt:lpstr>Monaco</vt:lpstr>
      <vt:lpstr>var(--devsite-code-font-family)</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223</cp:revision>
  <dcterms:created xsi:type="dcterms:W3CDTF">2025-02-02T08:06:00Z</dcterms:created>
  <dcterms:modified xsi:type="dcterms:W3CDTF">2025-02-23T08:27:22Z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1033-12.2.0.20323</vt:lpwstr>
  </property>
</Properties>
</file>